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 SemiBold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Amatic SC"/>
      <p:regular r:id="rId24"/>
      <p:bold r:id="rId25"/>
    </p:embeddedFont>
    <p:embeddedFont>
      <p:font typeface="Nunito"/>
      <p:regular r:id="rId26"/>
      <p:bold r:id="rId27"/>
      <p:italic r:id="rId28"/>
      <p:boldItalic r:id="rId29"/>
    </p:embeddedFont>
    <p:embeddedFont>
      <p:font typeface="Source Code Pro"/>
      <p:regular r:id="rId30"/>
      <p:bold r:id="rId31"/>
      <p:italic r:id="rId32"/>
      <p:boldItalic r:id="rId33"/>
    </p:embeddedFont>
    <p:embeddedFont>
      <p:font typeface="Montserrat Medium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AmaticSC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font" Target="fonts/AmaticSC-bold.fntdata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.fntdata"/><Relationship Id="rId30" Type="http://schemas.openxmlformats.org/officeDocument/2006/relationships/font" Target="fonts/SourceCodePro-regular.fntdata"/><Relationship Id="rId11" Type="http://schemas.openxmlformats.org/officeDocument/2006/relationships/slide" Target="slides/slide6.xml"/><Relationship Id="rId33" Type="http://schemas.openxmlformats.org/officeDocument/2006/relationships/font" Target="fonts/SourceCodePro-boldItalic.fntdata"/><Relationship Id="rId10" Type="http://schemas.openxmlformats.org/officeDocument/2006/relationships/slide" Target="slides/slide5.xml"/><Relationship Id="rId32" Type="http://schemas.openxmlformats.org/officeDocument/2006/relationships/font" Target="fonts/SourceCodePr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italic.fntdata"/><Relationship Id="rId17" Type="http://schemas.openxmlformats.org/officeDocument/2006/relationships/font" Target="fonts/MontserratSemiBold-bold.fntdata"/><Relationship Id="rId16" Type="http://schemas.openxmlformats.org/officeDocument/2006/relationships/font" Target="fonts/MontserratSemiBold-regular.fntdata"/><Relationship Id="rId19" Type="http://schemas.openxmlformats.org/officeDocument/2006/relationships/font" Target="fonts/MontserratSemiBold-boldItalic.fntdata"/><Relationship Id="rId18" Type="http://schemas.openxmlformats.org/officeDocument/2006/relationships/font" Target="fonts/MontserratSemiBold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838902fc3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838902fc3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982fdb724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982fdb724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82fdb724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82fdb724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838902fc3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838902fc3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9fb679dc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9fb679dc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9fb679dc2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9fb679dc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838902f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838902f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838902fc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9838902f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838902fc3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838902fc3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rgbClr val="CFE2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2653208" y="392150"/>
            <a:ext cx="3772500" cy="2690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6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mental </a:t>
            </a:r>
            <a:r>
              <a:rPr lang="ru"/>
              <a:t>help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Сервис для подбора психолога.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2450" y="49975"/>
            <a:ext cx="1292475" cy="129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11700" y="1093850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5098250" y="2285150"/>
            <a:ext cx="4053300" cy="28608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2549125" y="143300"/>
            <a:ext cx="4359800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678750" y="3288225"/>
            <a:ext cx="3997200" cy="18552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28675"/>
            <a:ext cx="5744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700">
                <a:solidFill>
                  <a:srgbClr val="000000"/>
                </a:solidFill>
                <a:highlight>
                  <a:srgbClr val="EEFFDE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33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202" y="2326793"/>
            <a:ext cx="4015858" cy="281678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536500" y="1548975"/>
            <a:ext cx="5096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786825" y="599725"/>
            <a:ext cx="6122100" cy="45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latin typeface="Montserrat Medium"/>
                <a:ea typeface="Montserrat Medium"/>
                <a:cs typeface="Montserrat Medium"/>
                <a:sym typeface="Montserrat Medium"/>
              </a:rPr>
              <a:t>Наш проект нацелен на то, чтобы найти индивидуального психолога. Психолог будет подобран под ваши нужды, проблемы, душевные переживания и т.д.</a:t>
            </a:r>
            <a:endParaRPr sz="32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786825" y="3288225"/>
            <a:ext cx="3889200" cy="15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>
                <a:latin typeface="Montserrat SemiBold"/>
                <a:ea typeface="Montserrat SemiBold"/>
                <a:cs typeface="Montserrat SemiBold"/>
                <a:sym typeface="Montserrat SemiBold"/>
              </a:rPr>
              <a:t>Подбор психолога это очень важно!</a:t>
            </a:r>
            <a:endParaRPr sz="4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258025" y="45250"/>
            <a:ext cx="3024300" cy="7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Целевая аудитория</a:t>
            </a:r>
            <a:endParaRPr b="1" sz="40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673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ru" sz="2780">
                <a:latin typeface="Montserrat Medium"/>
                <a:ea typeface="Montserrat Medium"/>
                <a:cs typeface="Montserrat Medium"/>
                <a:sym typeface="Montserrat Medium"/>
              </a:rPr>
              <a:t>Наверняка, у каждого из нас есть свои мысли, переживания, связанные с тяжёлой работой/учебой. Вы сталкивались с трудностями? Мы думаем, что да. А найти моральную поддержку ни как не получается? Наш проект «mental help» Вам поможет!!</a:t>
            </a:r>
            <a:endParaRPr b="0" sz="278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300" y="3052675"/>
            <a:ext cx="3961675" cy="2723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" y="-3825"/>
            <a:ext cx="91440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2415725" y="203625"/>
            <a:ext cx="4751400" cy="47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latin typeface="Montserrat Medium"/>
                <a:ea typeface="Montserrat Medium"/>
                <a:cs typeface="Montserrat Medium"/>
                <a:sym typeface="Montserrat Medium"/>
              </a:rPr>
              <a:t>В России практически нет сайтов на которых объединены разные специалисты по психологической помощи, поэтому мы решили создать. именно такой сайт .</a:t>
            </a:r>
            <a:endParaRPr sz="2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2375750" y="115875"/>
            <a:ext cx="4175225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766750" y="0"/>
            <a:ext cx="28899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Бюджет</a:t>
            </a:r>
            <a:endParaRPr b="1" sz="40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760250" y="1282900"/>
            <a:ext cx="3456600" cy="33972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92" name="Google Shape;92;p17"/>
          <p:cNvCxnSpPr>
            <a:endCxn id="91" idx="5"/>
          </p:cNvCxnSpPr>
          <p:nvPr/>
        </p:nvCxnSpPr>
        <p:spPr>
          <a:xfrm>
            <a:off x="2435043" y="2957692"/>
            <a:ext cx="1275600" cy="12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7"/>
          <p:cNvCxnSpPr>
            <a:stCxn id="91" idx="2"/>
            <a:endCxn id="91" idx="6"/>
          </p:cNvCxnSpPr>
          <p:nvPr/>
        </p:nvCxnSpPr>
        <p:spPr>
          <a:xfrm>
            <a:off x="760250" y="2981500"/>
            <a:ext cx="345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7"/>
          <p:cNvCxnSpPr/>
          <p:nvPr/>
        </p:nvCxnSpPr>
        <p:spPr>
          <a:xfrm flipH="1" rot="10800000">
            <a:off x="1259150" y="2993550"/>
            <a:ext cx="1199700" cy="12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7"/>
          <p:cNvSpPr txBox="1"/>
          <p:nvPr/>
        </p:nvSpPr>
        <p:spPr>
          <a:xfrm>
            <a:off x="1449200" y="1924350"/>
            <a:ext cx="1959900" cy="7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50%</a:t>
            </a:r>
            <a:endParaRPr sz="3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772175" y="2993550"/>
            <a:ext cx="1199700" cy="10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12%</a:t>
            </a:r>
            <a:endParaRPr sz="26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375750" y="2981500"/>
            <a:ext cx="1841100" cy="11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18%</a:t>
            </a:r>
            <a:endParaRPr sz="23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1472975" y="3539875"/>
            <a:ext cx="2043000" cy="9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20%</a:t>
            </a:r>
            <a:endParaRPr sz="29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4442650" y="766200"/>
            <a:ext cx="4038600" cy="36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50% дизайн.</a:t>
            </a:r>
            <a:endParaRPr sz="25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12% непредвиденные расходы.</a:t>
            </a:r>
            <a:endParaRPr sz="25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18% на создание самого сайта.</a:t>
            </a:r>
            <a:endParaRPr sz="25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20% реклама.</a:t>
            </a:r>
            <a:endParaRPr sz="25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>
            <a:off x="322742" y="179050"/>
            <a:ext cx="8380475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2582950" y="107500"/>
            <a:ext cx="3828300" cy="5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Техническая реализация</a:t>
            </a:r>
            <a:endParaRPr b="1" sz="40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527000" y="1401700"/>
            <a:ext cx="76857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Мы планируем реализовываться на платформа Тинькофф для создания сайта</a:t>
            </a:r>
            <a:endParaRPr sz="22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-1448650" y="354475"/>
            <a:ext cx="11781675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6863025" y="3401350"/>
            <a:ext cx="3356100" cy="280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711200" y="280275"/>
            <a:ext cx="8915700" cy="19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Ресурсы для поиска психолога/психотерапевта.</a:t>
            </a:r>
            <a:endParaRPr b="1" sz="40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415775" y="1282900"/>
            <a:ext cx="75312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Montserrat Medium"/>
                <a:ea typeface="Montserrat Medium"/>
                <a:cs typeface="Montserrat Medium"/>
                <a:sym typeface="Montserrat Medium"/>
              </a:rPr>
              <a:t>На сайте будут категории: депрессия, отношения, навязчивости, самооценка, выгорание, тревога и т.п. 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rgbClr val="6FA8DC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384750" y="2150050"/>
            <a:ext cx="83745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Вы проходите психологический тест и результат: ваше состояние, ваша проблема и нужные вам психологи.</a:t>
            </a:r>
            <a:endParaRPr sz="27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384750" y="2910275"/>
            <a:ext cx="8255700" cy="12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После выбора психолога будет бесплатный приём, который покажет , ваш это человек или нет.</a:t>
            </a:r>
            <a:endParaRPr sz="27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368250" y="3694300"/>
            <a:ext cx="80301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latin typeface="Montserrat Medium"/>
                <a:ea typeface="Montserrat Medium"/>
                <a:cs typeface="Montserrat Medium"/>
                <a:sym typeface="Montserrat Medium"/>
              </a:rPr>
              <a:t>У каждого специалиста будет полное резюме.</a:t>
            </a:r>
            <a:endParaRPr sz="2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4300" y="1334125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4300" y="2075225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4300" y="2910275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14300" y="3532775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-1524850" y="4240600"/>
            <a:ext cx="3356100" cy="2803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/>
          <p:nvPr/>
        </p:nvSpPr>
        <p:spPr>
          <a:xfrm>
            <a:off x="-1448650" y="354475"/>
            <a:ext cx="11781675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8" name="Google Shape;128;p20"/>
          <p:cNvSpPr txBox="1"/>
          <p:nvPr>
            <p:ph type="title"/>
          </p:nvPr>
        </p:nvSpPr>
        <p:spPr>
          <a:xfrm>
            <a:off x="692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4000"/>
              <a:t>Наши достоинства/различия с конкурентами.</a:t>
            </a:r>
            <a:endParaRPr sz="4000"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2825" y="2448013"/>
            <a:ext cx="4033275" cy="237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3100350" y="1876850"/>
            <a:ext cx="47400" cy="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359225" y="1093850"/>
            <a:ext cx="8125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 Medium"/>
                <a:ea typeface="Montserrat Medium"/>
                <a:cs typeface="Montserrat Medium"/>
                <a:sym typeface="Montserrat Medium"/>
              </a:rPr>
              <a:t>Квалификация психологов/психотерапевтов.</a:t>
            </a:r>
            <a:endParaRPr sz="2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 Medium"/>
                <a:ea typeface="Montserrat Medium"/>
                <a:cs typeface="Montserrat Medium"/>
                <a:sym typeface="Montserrat Medium"/>
              </a:rPr>
              <a:t>Наличие нужных сертификатов и документов. </a:t>
            </a:r>
            <a:endParaRPr sz="2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359225" y="2512800"/>
            <a:ext cx="4616700" cy="22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 Medium"/>
                <a:ea typeface="Montserrat Medium"/>
                <a:cs typeface="Montserrat Medium"/>
                <a:sym typeface="Montserrat Medium"/>
              </a:rPr>
              <a:t>Удобство в использовании.</a:t>
            </a:r>
            <a:endParaRPr sz="2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Montserrat Medium"/>
                <a:ea typeface="Montserrat Medium"/>
                <a:cs typeface="Montserrat Medium"/>
                <a:sym typeface="Montserrat Medium"/>
              </a:rPr>
              <a:t>Эффективные методы поиска психолога/психотерапевта.</a:t>
            </a:r>
            <a:endParaRPr sz="24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0" y="986400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0" y="1742950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0" y="2401967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0" y="2905050"/>
            <a:ext cx="2778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endParaRPr b="1" sz="35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/>
        </p:nvSpPr>
        <p:spPr>
          <a:xfrm>
            <a:off x="1229309" y="354475"/>
            <a:ext cx="6547850" cy="603325"/>
          </a:xfrm>
          <a:prstGeom prst="flowChartManualOperation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rgbClr val="D0E0E3"/>
              </a:highlight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3313325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НАША КОМАНДА.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 SemiBold"/>
              <a:buAutoNum type="arabicPeriod"/>
            </a:pPr>
            <a:r>
              <a:rPr lang="ru" sz="19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Лиза - программист. Интеграция дизайна, поиск нужных платформ.</a:t>
            </a:r>
            <a:endParaRPr sz="19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Montserrat SemiBold"/>
              <a:buAutoNum type="arabicPeriod"/>
            </a:pPr>
            <a:r>
              <a:rPr lang="ru" sz="19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Вадим - дизайнер. Поиск шрифтов, айдентика, составление цветовых решений.</a:t>
            </a:r>
            <a:endParaRPr sz="19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Montserrat SemiBold"/>
              <a:buAutoNum type="arabicPeriod"/>
            </a:pPr>
            <a:r>
              <a:rPr lang="ru" sz="19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Акулина - </a:t>
            </a:r>
            <a:r>
              <a:rPr lang="ru" sz="19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контент</a:t>
            </a:r>
            <a:r>
              <a:rPr lang="ru" sz="19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менеджер. Поиск информации/контента/ изображений, реклама, анализ контента.</a:t>
            </a:r>
            <a:endParaRPr sz="19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3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